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901" r:id="rId4"/>
  </p:sldMasterIdLst>
  <p:notesMasterIdLst>
    <p:notesMasterId r:id="rId14"/>
  </p:notesMasterIdLst>
  <p:handoutMasterIdLst>
    <p:handoutMasterId r:id="rId15"/>
  </p:handoutMasterIdLst>
  <p:sldIdLst>
    <p:sldId id="3505" r:id="rId5"/>
    <p:sldId id="3506" r:id="rId6"/>
    <p:sldId id="3507" r:id="rId7"/>
    <p:sldId id="3508" r:id="rId8"/>
    <p:sldId id="3509" r:id="rId9"/>
    <p:sldId id="3511" r:id="rId10"/>
    <p:sldId id="3513" r:id="rId11"/>
    <p:sldId id="3514" r:id="rId12"/>
    <p:sldId id="3515" r:id="rId13"/>
  </p:sldIdLst>
  <p:sldSz cx="9144000" cy="6858000" type="screen4x3"/>
  <p:notesSz cx="6735763" cy="9866313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23232"/>
    <a:srgbClr val="494949"/>
    <a:srgbClr val="1F1F1F"/>
    <a:srgbClr val="FCF6F6"/>
    <a:srgbClr val="FFFFFF"/>
    <a:srgbClr val="DDDDDD"/>
    <a:srgbClr val="CDE5E4"/>
    <a:srgbClr val="F2F2F2"/>
    <a:srgbClr val="E6F2F1"/>
    <a:srgbClr val="F7E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6353" autoAdjust="0"/>
  </p:normalViewPr>
  <p:slideViewPr>
    <p:cSldViewPr>
      <p:cViewPr varScale="1">
        <p:scale>
          <a:sx n="78" d="100"/>
          <a:sy n="78" d="100"/>
        </p:scale>
        <p:origin x="1963" y="58"/>
      </p:cViewPr>
      <p:guideLst/>
    </p:cSldViewPr>
  </p:slideViewPr>
  <p:outlineViewPr>
    <p:cViewPr>
      <p:scale>
        <a:sx n="33" d="100"/>
        <a:sy n="33" d="100"/>
      </p:scale>
      <p:origin x="0" y="-646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2"/>
          <a:sy n="1" d="2"/>
        </p:scale>
        <p:origin x="2988" y="10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19565" cy="49386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t" anchorCtr="0" compatLnSpc="1">
            <a:prstTxWarp prst="textNoShape">
              <a:avLst/>
            </a:prstTxWarp>
          </a:bodyPr>
          <a:lstStyle>
            <a:lvl1pPr defTabSz="907466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>
              <a:latin typeface="Neutraface Text Book" panose="02000600030000020004" pitchFamily="50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627" y="0"/>
            <a:ext cx="2919565" cy="49386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t" anchorCtr="0" compatLnSpc="1">
            <a:prstTxWarp prst="textNoShape">
              <a:avLst/>
            </a:prstTxWarp>
          </a:bodyPr>
          <a:lstStyle>
            <a:lvl1pPr algn="r" defTabSz="905912" eaLnBrk="1" hangingPunct="1">
              <a:defRPr sz="1200"/>
            </a:lvl1pPr>
          </a:lstStyle>
          <a:p>
            <a:fld id="{4121C241-D34A-437A-8556-514919934597}" type="datetimeFigureOut">
              <a:rPr lang="en-US" altLang="en-US">
                <a:latin typeface="Neutraface Text Book" panose="02000600030000020004" pitchFamily="50" charset="0"/>
              </a:rPr>
              <a:pPr/>
              <a:t>5/31/2024</a:t>
            </a:fld>
            <a:endParaRPr lang="en-US" altLang="en-US">
              <a:latin typeface="Neutraface Text Book" panose="02000600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370869"/>
            <a:ext cx="2919565" cy="493867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b" anchorCtr="0" compatLnSpc="1">
            <a:prstTxWarp prst="textNoShape">
              <a:avLst/>
            </a:prstTxWarp>
          </a:bodyPr>
          <a:lstStyle>
            <a:lvl1pPr defTabSz="907466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>
              <a:latin typeface="Neutraface Text Book" panose="02000600030000020004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627" y="9370869"/>
            <a:ext cx="2919565" cy="493867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b" anchorCtr="0" compatLnSpc="1">
            <a:prstTxWarp prst="textNoShape">
              <a:avLst/>
            </a:prstTxWarp>
          </a:bodyPr>
          <a:lstStyle>
            <a:lvl1pPr algn="r" defTabSz="905912" eaLnBrk="1" hangingPunct="1">
              <a:defRPr sz="1200"/>
            </a:lvl1pPr>
          </a:lstStyle>
          <a:p>
            <a:fld id="{A474F9D0-6B8B-4DC3-BA0E-7F8C02C6E5BE}" type="slidenum">
              <a:rPr lang="en-US" altLang="en-US">
                <a:latin typeface="Neutraface Text Book" panose="02000600030000020004" pitchFamily="50" charset="0"/>
              </a:rPr>
              <a:pPr/>
              <a:t>‹#›</a:t>
            </a:fld>
            <a:endParaRPr lang="en-US" altLang="en-US">
              <a:latin typeface="Neutraface Text Book" panose="02000600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09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565" cy="49386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t" anchorCtr="0" compatLnSpc="1">
            <a:prstTxWarp prst="textNoShape">
              <a:avLst/>
            </a:prstTxWarp>
          </a:bodyPr>
          <a:lstStyle>
            <a:lvl1pPr defTabSz="907466" eaLnBrk="1" hangingPunct="1">
              <a:defRPr sz="1200">
                <a:latin typeface="Neutraface Text Book" panose="02000600030000020004" pitchFamily="50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7" y="0"/>
            <a:ext cx="2919565" cy="49386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t" anchorCtr="0" compatLnSpc="1">
            <a:prstTxWarp prst="textNoShape">
              <a:avLst/>
            </a:prstTxWarp>
          </a:bodyPr>
          <a:lstStyle>
            <a:lvl1pPr algn="r" defTabSz="907466" eaLnBrk="1" hangingPunct="1">
              <a:defRPr sz="1200">
                <a:latin typeface="Neutraface Text Book" panose="02000600030000020004" pitchFamily="50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6224"/>
            <a:ext cx="5389240" cy="4440077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869"/>
            <a:ext cx="2919565" cy="493867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b" anchorCtr="0" compatLnSpc="1">
            <a:prstTxWarp prst="textNoShape">
              <a:avLst/>
            </a:prstTxWarp>
          </a:bodyPr>
          <a:lstStyle>
            <a:lvl1pPr defTabSz="907466" eaLnBrk="1" hangingPunct="1">
              <a:defRPr sz="1200">
                <a:latin typeface="Neutraface Text Book" panose="02000600030000020004" pitchFamily="50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7" y="9370869"/>
            <a:ext cx="2919565" cy="493867"/>
          </a:xfrm>
          <a:prstGeom prst="rect">
            <a:avLst/>
          </a:prstGeom>
          <a:noFill/>
          <a:ln>
            <a:noFill/>
          </a:ln>
        </p:spPr>
        <p:txBody>
          <a:bodyPr vert="horz" wrap="square" lIns="92466" tIns="46233" rIns="92466" bIns="46233" numCol="1" anchor="b" anchorCtr="0" compatLnSpc="1">
            <a:prstTxWarp prst="textNoShape">
              <a:avLst/>
            </a:prstTxWarp>
          </a:bodyPr>
          <a:lstStyle>
            <a:lvl1pPr algn="r" defTabSz="905912" eaLnBrk="1" hangingPunct="1">
              <a:defRPr sz="1200">
                <a:latin typeface="Neutraface Text Book" panose="02000600030000020004" pitchFamily="50" charset="0"/>
              </a:defRPr>
            </a:lvl1pPr>
          </a:lstStyle>
          <a:p>
            <a:fld id="{6792004D-98C5-4B4F-B8B2-7F084AD3AB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855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traface Text Book" panose="02000600030000020004" pitchFamily="50" charset="0"/>
        <a:ea typeface="ＭＳ Ｐゴシック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traface Text Book" panose="02000600030000020004" pitchFamily="50" charset="0"/>
        <a:ea typeface="Neutraface Text Book" panose="02000600030000020004" pitchFamily="50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traface Text Book" panose="02000600030000020004" pitchFamily="50" charset="0"/>
        <a:ea typeface="Neutraface Text Book" panose="02000600030000020004" pitchFamily="50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traface Text Book" panose="02000600030000020004" pitchFamily="50" charset="0"/>
        <a:ea typeface="Neutraface Text Book" panose="02000600030000020004" pitchFamily="50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traface Text Book" panose="02000600030000020004" pitchFamily="50" charset="0"/>
        <a:ea typeface="Neutraface Text Book" panose="02000600030000020004" pitchFamily="50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editable imag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ACE329-F40A-44E5-9449-C1797A94F941}"/>
              </a:ext>
            </a:extLst>
          </p:cNvPr>
          <p:cNvSpPr/>
          <p:nvPr userDrawn="1"/>
        </p:nvSpPr>
        <p:spPr>
          <a:xfrm>
            <a:off x="0" y="2874874"/>
            <a:ext cx="9144000" cy="1499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3397952A-0AFC-44CC-8DF7-8BC53FFF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38" y="3228682"/>
            <a:ext cx="8569325" cy="792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24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886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CEC072C-1C3D-4D21-9319-EF282E1D9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370" y="6643715"/>
            <a:ext cx="228830" cy="10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00">
                <a:solidFill>
                  <a:schemeClr val="tx2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fld id="{EBEB5D2A-1214-4919-9B3F-33393B36DD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C358369-2D82-43E6-B503-67E0D04B1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0" y="98579"/>
            <a:ext cx="8798835" cy="792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endParaRPr lang="en-GB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593AB079-D416-42C7-8F84-2221603E97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53" y="890588"/>
            <a:ext cx="8869362" cy="4857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5144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B14B11-76B2-48A0-A3D6-6968DB5E1A2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C94A8F84-3551-4093-801B-D2B93B8C4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60" y="3033000"/>
            <a:ext cx="8532403" cy="792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7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本文レイアウト" preserve="1" userDrawn="1">
  <p:cSld name="1_本文レイアウト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08007" y="563493"/>
            <a:ext cx="8581993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21;p3">
            <a:extLst>
              <a:ext uri="{FF2B5EF4-FFF2-40B4-BE49-F238E27FC236}">
                <a16:creationId xmlns:a16="http://schemas.microsoft.com/office/drawing/2014/main" id="{443CA5D0-7EA3-141A-9A92-6A1F1F6E6C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08005" y="1149349"/>
            <a:ext cx="8581995" cy="35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914400" lvl="1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—"/>
              <a:defRPr sz="1800">
                <a:solidFill>
                  <a:srgbClr val="595959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—"/>
              <a:defRPr sz="1800">
                <a:solidFill>
                  <a:srgbClr val="595959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—"/>
              <a:defRPr sz="1800">
                <a:solidFill>
                  <a:srgbClr val="595959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—"/>
              <a:defRPr sz="1800">
                <a:solidFill>
                  <a:srgbClr val="59595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8EE143B-E79E-7316-9303-1347D8E63585}"/>
              </a:ext>
            </a:extLst>
          </p:cNvPr>
          <p:cNvCxnSpPr>
            <a:cxnSpLocks/>
          </p:cNvCxnSpPr>
          <p:nvPr userDrawn="1"/>
        </p:nvCxnSpPr>
        <p:spPr>
          <a:xfrm>
            <a:off x="0" y="541620"/>
            <a:ext cx="9144000" cy="0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BD25E4C-6359-1B0D-4336-5BC75FF672D1}"/>
              </a:ext>
            </a:extLst>
          </p:cNvPr>
          <p:cNvCxnSpPr>
            <a:cxnSpLocks/>
          </p:cNvCxnSpPr>
          <p:nvPr userDrawn="1"/>
        </p:nvCxnSpPr>
        <p:spPr>
          <a:xfrm>
            <a:off x="0" y="6333067"/>
            <a:ext cx="9144000" cy="0"/>
          </a:xfrm>
          <a:prstGeom prst="line">
            <a:avLst/>
          </a:prstGeom>
          <a:ln w="9525">
            <a:solidFill>
              <a:schemeClr val="bg2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3AEE1D-2526-B19C-CC9D-D1D1F42ADAE7}"/>
              </a:ext>
            </a:extLst>
          </p:cNvPr>
          <p:cNvSpPr txBox="1">
            <a:spLocks/>
          </p:cNvSpPr>
          <p:nvPr userDrawn="1"/>
        </p:nvSpPr>
        <p:spPr>
          <a:xfrm>
            <a:off x="8807170" y="6414557"/>
            <a:ext cx="228830" cy="1104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+mn-ea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EBEB5D2A-1214-4919-9B3F-33393B36DD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7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9B33A08-9BE8-85DE-9FEE-CC5026DC4A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853524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7" imgW="404" imgH="405" progId="TCLayout.ActiveDocument.1">
                  <p:embed/>
                </p:oleObj>
              </mc:Choice>
              <mc:Fallback>
                <p:oleObj name="think-cell スライド" r:id="rId7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9B33A08-9BE8-85DE-9FEE-CC5026DC4A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78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04" r:id="rId2"/>
    <p:sldLayoutId id="2147483912" r:id="rId3"/>
    <p:sldLayoutId id="2147483935" r:id="rId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baseline="0">
          <a:solidFill>
            <a:schemeClr val="tx2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None/>
        <a:defRPr sz="1800" b="1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265113" indent="-265113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—"/>
        <a:defRPr sz="14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36575" indent="-263525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—"/>
        <a:defRPr sz="11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20725" indent="-182563" algn="l" defTabSz="6858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 panose="020B0604020202020204" pitchFamily="34" charset="0"/>
        <a:buChar char="—"/>
        <a:defRPr sz="10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896938" indent="-174625" algn="l" defTabSz="685800" rtl="0" eaLnBrk="1" latinLnBrk="0" hangingPunct="1">
        <a:lnSpc>
          <a:spcPct val="9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—"/>
        <a:defRPr sz="1000" kern="1200">
          <a:solidFill>
            <a:schemeClr val="tx2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F26B43"/>
          </p15:clr>
        </p15:guide>
        <p15:guide id="2" orient="horz" pos="4065">
          <p15:clr>
            <a:srgbClr val="F26B43"/>
          </p15:clr>
        </p15:guide>
        <p15:guide id="3" pos="181">
          <p15:clr>
            <a:srgbClr val="F26B43"/>
          </p15:clr>
        </p15:guide>
        <p15:guide id="4" pos="5579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3906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pos="2857" userDrawn="1">
          <p15:clr>
            <a:srgbClr val="F26B43"/>
          </p15:clr>
        </p15:guide>
        <p15:guide id="9" pos="2993">
          <p15:clr>
            <a:srgbClr val="F26B43"/>
          </p15:clr>
        </p15:guide>
        <p15:guide id="10" pos="2767">
          <p15:clr>
            <a:srgbClr val="F26B43"/>
          </p15:clr>
        </p15:guide>
        <p15:guide id="11" pos="2052">
          <p15:clr>
            <a:srgbClr val="F26B43"/>
          </p15:clr>
        </p15:guide>
        <p15:guide id="12" pos="3707">
          <p15:clr>
            <a:srgbClr val="F26B43"/>
          </p15:clr>
        </p15:guide>
        <p15:guide id="13" pos="1837" userDrawn="1">
          <p15:clr>
            <a:srgbClr val="F26B43"/>
          </p15:clr>
        </p15:guide>
        <p15:guide id="14" pos="39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55CE5-9EF0-C24A-EB0F-6CBB0804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CVC 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応募様式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9E4B318-6FCC-A696-2EDC-10F5818FD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70" y="165424"/>
            <a:ext cx="4530130" cy="59957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8CB431-CFFE-364B-A751-95503021EA3C}"/>
              </a:ext>
            </a:extLst>
          </p:cNvPr>
          <p:cNvSpPr/>
          <p:nvPr/>
        </p:nvSpPr>
        <p:spPr>
          <a:xfrm>
            <a:off x="1404000" y="4653000"/>
            <a:ext cx="6480000" cy="194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anchor="ctr">
            <a:noAutofit/>
          </a:bodyPr>
          <a:lstStyle/>
          <a:p>
            <a:pPr defTabSz="990570" eaLnBrk="1" hangingPunct="1"/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注意事項：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Yu Gothic UI" panose="020B0500000000000000" pitchFamily="50" charset="-128"/>
              <a:cs typeface="Arial" charset="0"/>
            </a:endParaRPr>
          </a:p>
          <a:p>
            <a:pPr marL="285750" indent="-285750" defTabSz="990570" eaLnBrk="1" hangingPunct="1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本様式は、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Business x Next x Tokyo 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への参画のための応募様式です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Yu Gothic UI" panose="020B0500000000000000" pitchFamily="50" charset="-128"/>
              <a:cs typeface="Arial" charset="0"/>
            </a:endParaRPr>
          </a:p>
          <a:p>
            <a:pPr marL="285750" indent="-285750" defTabSz="990570" eaLnBrk="1" hangingPunct="1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指定リンクから遷移する応募フォーム（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WEB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）にて必要事項を登録し、記入済の応募様式をアップロードすることで応募完了となります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Yu Gothic UI" panose="020B0500000000000000" pitchFamily="50" charset="-128"/>
              <a:cs typeface="Arial" charset="0"/>
            </a:endParaRPr>
          </a:p>
          <a:p>
            <a:pPr marL="285750" indent="-285750" defTabSz="990570" eaLnBrk="1" hangingPunct="1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応募にあたっては、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CVC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の概要説明や実績などの関連資料も合わせてアップロードすることができます</a:t>
            </a:r>
          </a:p>
          <a:p>
            <a:pPr marL="285750" indent="-285750" defTabSz="990570" eaLnBrk="1" hangingPunct="1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応募された皆様へは後日、事務局より選考結果をご連絡いたします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Yu Gothic UI" panose="020B0500000000000000" pitchFamily="50" charset="-128"/>
              <a:cs typeface="Arial" charset="0"/>
            </a:endParaRPr>
          </a:p>
          <a:p>
            <a:pPr marL="285750" indent="-285750" defTabSz="990570" eaLnBrk="1" hangingPunct="1">
              <a:buFont typeface="Arial" panose="020B0604020202020204" pitchFamily="34" charset="0"/>
              <a:buChar char="•"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本様式や関連資料などは選考のため外部有識者に提供いたします</a:t>
            </a:r>
          </a:p>
          <a:p>
            <a:pPr defTabSz="990570" eaLnBrk="1" hangingPunct="1"/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Yu Gothic UI" panose="020B0500000000000000" pitchFamily="50" charset="-128"/>
              <a:cs typeface="Arial" charset="0"/>
            </a:endParaRPr>
          </a:p>
          <a:p>
            <a:pPr defTabSz="990570" eaLnBrk="1" hangingPunct="1"/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事業サイト（アカウント登録ページ）：</a:t>
            </a:r>
          </a:p>
          <a:p>
            <a:pPr defTabSz="990570" eaLnBrk="1" hangingPunct="1"/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Yu Gothic UI" panose="020B0500000000000000" pitchFamily="50" charset="-128"/>
                <a:cs typeface="Arial" charset="0"/>
              </a:rPr>
              <a:t>https://form.run/@ade-jp-business-next-cvc-application</a:t>
            </a:r>
          </a:p>
        </p:txBody>
      </p:sp>
    </p:spTree>
    <p:extLst>
      <p:ext uri="{BB962C8B-B14F-4D97-AF65-F5344CB8AC3E}">
        <p14:creationId xmlns:p14="http://schemas.microsoft.com/office/powerpoint/2010/main" val="68305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基本情報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CVC</a:t>
            </a:r>
            <a:r>
              <a:rPr lang="ja-JP" altLang="en-US" dirty="0"/>
              <a:t>、親組織となる事業会社、担当者様の情報について記入をお願いいたします。（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4E5841-BA84-E906-1D1A-C6074A12B83E}"/>
              </a:ext>
            </a:extLst>
          </p:cNvPr>
          <p:cNvSpPr/>
          <p:nvPr/>
        </p:nvSpPr>
        <p:spPr>
          <a:xfrm>
            <a:off x="3060001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BE0ED-4491-D7E8-1B76-33EBBAB03667}"/>
              </a:ext>
            </a:extLst>
          </p:cNvPr>
          <p:cNvSpPr/>
          <p:nvPr/>
        </p:nvSpPr>
        <p:spPr>
          <a:xfrm>
            <a:off x="1188000" y="1917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①会社名（本社名）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683B8BF-C7A9-05B6-CA45-05507DAF91DC}"/>
              </a:ext>
            </a:extLst>
          </p:cNvPr>
          <p:cNvSpPr/>
          <p:nvPr/>
        </p:nvSpPr>
        <p:spPr>
          <a:xfrm>
            <a:off x="3060001" y="1917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0C3D45-8D0A-C180-F8A8-E87F2C2FFCC8}"/>
              </a:ext>
            </a:extLst>
          </p:cNvPr>
          <p:cNvSpPr/>
          <p:nvPr/>
        </p:nvSpPr>
        <p:spPr>
          <a:xfrm>
            <a:off x="1188000" y="2205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②本社所在地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264FD9-EA07-857C-0420-E5495E2E7911}"/>
              </a:ext>
            </a:extLst>
          </p:cNvPr>
          <p:cNvSpPr/>
          <p:nvPr/>
        </p:nvSpPr>
        <p:spPr>
          <a:xfrm>
            <a:off x="3060001" y="2205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42E7C8-2100-FFD2-BDF4-1106C97304BB}"/>
              </a:ext>
            </a:extLst>
          </p:cNvPr>
          <p:cNvSpPr/>
          <p:nvPr/>
        </p:nvSpPr>
        <p:spPr>
          <a:xfrm>
            <a:off x="324001" y="3069000"/>
            <a:ext cx="864000" cy="8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親組織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となる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事業会社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95E9ADF-EE78-E899-49A1-482482069907}"/>
              </a:ext>
            </a:extLst>
          </p:cNvPr>
          <p:cNvSpPr/>
          <p:nvPr/>
        </p:nvSpPr>
        <p:spPr>
          <a:xfrm>
            <a:off x="3060001" y="3069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404C37D-7678-127E-638D-8591DF81B047}"/>
              </a:ext>
            </a:extLst>
          </p:cNvPr>
          <p:cNvSpPr/>
          <p:nvPr/>
        </p:nvSpPr>
        <p:spPr>
          <a:xfrm>
            <a:off x="1188001" y="3069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④会社名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718AAF1-8903-C69D-D193-1C7C59A36E64}"/>
              </a:ext>
            </a:extLst>
          </p:cNvPr>
          <p:cNvSpPr/>
          <p:nvPr/>
        </p:nvSpPr>
        <p:spPr>
          <a:xfrm>
            <a:off x="3060001" y="3357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5131B30-E83B-F07C-7500-5DCC5D5BE54D}"/>
              </a:ext>
            </a:extLst>
          </p:cNvPr>
          <p:cNvSpPr/>
          <p:nvPr/>
        </p:nvSpPr>
        <p:spPr>
          <a:xfrm>
            <a:off x="1188001" y="3357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⑤従業員数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0308A31-A23E-788C-39B5-C84877B4335E}"/>
              </a:ext>
            </a:extLst>
          </p:cNvPr>
          <p:cNvSpPr/>
          <p:nvPr/>
        </p:nvSpPr>
        <p:spPr>
          <a:xfrm>
            <a:off x="3060001" y="3645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C328F4D-A48A-DDCE-D738-895E53BC22F3}"/>
              </a:ext>
            </a:extLst>
          </p:cNvPr>
          <p:cNvSpPr/>
          <p:nvPr/>
        </p:nvSpPr>
        <p:spPr>
          <a:xfrm>
            <a:off x="1188001" y="3645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⑥資本金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11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CVC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本体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（貴社）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0B24672-7477-25FA-F9CF-D08B71359CE4}"/>
              </a:ext>
            </a:extLst>
          </p:cNvPr>
          <p:cNvSpPr/>
          <p:nvPr/>
        </p:nvSpPr>
        <p:spPr>
          <a:xfrm>
            <a:off x="1188002" y="2493000"/>
            <a:ext cx="1872000" cy="57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③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Web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サイト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URL</a:t>
            </a:r>
          </a:p>
          <a:p>
            <a:r>
              <a:rPr kumimoji="1" lang="en-US" altLang="ja-JP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※</a:t>
            </a:r>
            <a:r>
              <a:rPr kumimoji="1" lang="ja-JP" altLang="en-US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プレスリリース</a:t>
            </a:r>
            <a:r>
              <a:rPr kumimoji="1" lang="en-US" altLang="ja-JP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URL</a:t>
            </a:r>
            <a:r>
              <a:rPr kumimoji="1" lang="ja-JP" altLang="en-US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などでも可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985C222-E912-7DC6-71FB-041CF3293DA7}"/>
              </a:ext>
            </a:extLst>
          </p:cNvPr>
          <p:cNvSpPr/>
          <p:nvPr/>
        </p:nvSpPr>
        <p:spPr>
          <a:xfrm>
            <a:off x="3060003" y="2493000"/>
            <a:ext cx="5760000" cy="5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B53AEBC-1949-7DC1-C716-74040C4922B8}"/>
              </a:ext>
            </a:extLst>
          </p:cNvPr>
          <p:cNvSpPr/>
          <p:nvPr/>
        </p:nvSpPr>
        <p:spPr>
          <a:xfrm>
            <a:off x="2916000" y="1917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036EBE8-398E-A90C-1089-E412B48EAB9C}"/>
              </a:ext>
            </a:extLst>
          </p:cNvPr>
          <p:cNvSpPr/>
          <p:nvPr/>
        </p:nvSpPr>
        <p:spPr>
          <a:xfrm>
            <a:off x="2916000" y="2205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18F1E4F-9078-FC9D-646A-159A4AC8DA6D}"/>
              </a:ext>
            </a:extLst>
          </p:cNvPr>
          <p:cNvSpPr/>
          <p:nvPr/>
        </p:nvSpPr>
        <p:spPr>
          <a:xfrm>
            <a:off x="2916000" y="3357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77C346F-BA46-697B-2C0B-5BC5052D1041}"/>
              </a:ext>
            </a:extLst>
          </p:cNvPr>
          <p:cNvSpPr/>
          <p:nvPr/>
        </p:nvSpPr>
        <p:spPr>
          <a:xfrm>
            <a:off x="2916000" y="3645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BE94BB7-C3F0-9AA9-9090-FCE9EA47F1CC}"/>
              </a:ext>
            </a:extLst>
          </p:cNvPr>
          <p:cNvSpPr/>
          <p:nvPr/>
        </p:nvSpPr>
        <p:spPr>
          <a:xfrm>
            <a:off x="324000" y="3933000"/>
            <a:ext cx="864000" cy="20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担当者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13CAFEB-8DC6-6478-40B1-E86338E49A82}"/>
              </a:ext>
            </a:extLst>
          </p:cNvPr>
          <p:cNvSpPr/>
          <p:nvPr/>
        </p:nvSpPr>
        <p:spPr>
          <a:xfrm>
            <a:off x="3060000" y="3933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F8EB457-3880-2D5B-C035-F462A15CC147}"/>
              </a:ext>
            </a:extLst>
          </p:cNvPr>
          <p:cNvSpPr/>
          <p:nvPr/>
        </p:nvSpPr>
        <p:spPr>
          <a:xfrm>
            <a:off x="1188000" y="3933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⑦所属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BCE2B5F-37B1-B78C-CF12-EF8AD9387197}"/>
              </a:ext>
            </a:extLst>
          </p:cNvPr>
          <p:cNvSpPr/>
          <p:nvPr/>
        </p:nvSpPr>
        <p:spPr>
          <a:xfrm>
            <a:off x="3060000" y="4509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7995E56-FEF0-0021-6AFA-A6F72BF4F1AB}"/>
              </a:ext>
            </a:extLst>
          </p:cNvPr>
          <p:cNvSpPr/>
          <p:nvPr/>
        </p:nvSpPr>
        <p:spPr>
          <a:xfrm>
            <a:off x="1188000" y="4509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⑨氏名（ふりがな）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40DDB3-A0F9-96DC-E85C-C777CDA124BE}"/>
              </a:ext>
            </a:extLst>
          </p:cNvPr>
          <p:cNvSpPr/>
          <p:nvPr/>
        </p:nvSpPr>
        <p:spPr>
          <a:xfrm>
            <a:off x="3060000" y="4797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0DC9EF7-826C-97A1-A5D3-A9709C6A8155}"/>
              </a:ext>
            </a:extLst>
          </p:cNvPr>
          <p:cNvSpPr/>
          <p:nvPr/>
        </p:nvSpPr>
        <p:spPr>
          <a:xfrm>
            <a:off x="1188000" y="4797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⑩氏名（漢字）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72B75F4-011E-FC2F-2D23-A23700EBDBD0}"/>
              </a:ext>
            </a:extLst>
          </p:cNvPr>
          <p:cNvSpPr/>
          <p:nvPr/>
        </p:nvSpPr>
        <p:spPr>
          <a:xfrm>
            <a:off x="2915999" y="4509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E711682-70C5-1330-1FC1-AA8318DAE111}"/>
              </a:ext>
            </a:extLst>
          </p:cNvPr>
          <p:cNvSpPr/>
          <p:nvPr/>
        </p:nvSpPr>
        <p:spPr>
          <a:xfrm>
            <a:off x="2915999" y="4797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851F92F-CBC4-3116-4043-84E974D083D0}"/>
              </a:ext>
            </a:extLst>
          </p:cNvPr>
          <p:cNvSpPr/>
          <p:nvPr/>
        </p:nvSpPr>
        <p:spPr>
          <a:xfrm>
            <a:off x="3060000" y="5373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2E47FF3-6A14-E4FE-F546-A423A5AF6CBD}"/>
              </a:ext>
            </a:extLst>
          </p:cNvPr>
          <p:cNvSpPr/>
          <p:nvPr/>
        </p:nvSpPr>
        <p:spPr>
          <a:xfrm>
            <a:off x="1188000" y="5373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⑫連絡先電話番号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CEC00C8-2499-D18F-C25F-66B847980A92}"/>
              </a:ext>
            </a:extLst>
          </p:cNvPr>
          <p:cNvSpPr/>
          <p:nvPr/>
        </p:nvSpPr>
        <p:spPr>
          <a:xfrm>
            <a:off x="3060000" y="5085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E3435F7-A43A-BFCF-303C-4C90D90F617B}"/>
              </a:ext>
            </a:extLst>
          </p:cNvPr>
          <p:cNvSpPr/>
          <p:nvPr/>
        </p:nvSpPr>
        <p:spPr>
          <a:xfrm>
            <a:off x="1188000" y="5085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⑪メールアドレス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0012908-75E8-F577-B7A0-90E72F0EDC3E}"/>
              </a:ext>
            </a:extLst>
          </p:cNvPr>
          <p:cNvSpPr/>
          <p:nvPr/>
        </p:nvSpPr>
        <p:spPr>
          <a:xfrm>
            <a:off x="2915999" y="5373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FE0446A-DA23-63DF-8A6F-4D79893D04B2}"/>
              </a:ext>
            </a:extLst>
          </p:cNvPr>
          <p:cNvSpPr/>
          <p:nvPr/>
        </p:nvSpPr>
        <p:spPr>
          <a:xfrm>
            <a:off x="2915999" y="5085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96ACD76-B054-EE18-4F93-6F60C87824F8}"/>
              </a:ext>
            </a:extLst>
          </p:cNvPr>
          <p:cNvSpPr/>
          <p:nvPr/>
        </p:nvSpPr>
        <p:spPr>
          <a:xfrm>
            <a:off x="3060000" y="5661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8E059A4-24A8-8637-2347-1AB36F65ABA4}"/>
              </a:ext>
            </a:extLst>
          </p:cNvPr>
          <p:cNvSpPr/>
          <p:nvPr/>
        </p:nvSpPr>
        <p:spPr>
          <a:xfrm>
            <a:off x="1188000" y="5661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⑬携帯電話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AF830DB-A2E3-914B-2FD4-63C45224AC73}"/>
              </a:ext>
            </a:extLst>
          </p:cNvPr>
          <p:cNvSpPr/>
          <p:nvPr/>
        </p:nvSpPr>
        <p:spPr>
          <a:xfrm>
            <a:off x="3060000" y="4221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8E00769-BBD0-3301-00EE-790CB15A6117}"/>
              </a:ext>
            </a:extLst>
          </p:cNvPr>
          <p:cNvSpPr/>
          <p:nvPr/>
        </p:nvSpPr>
        <p:spPr>
          <a:xfrm>
            <a:off x="1188000" y="4221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⑧役職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8F95F7A-B129-767B-05FF-AECCBF284CF2}"/>
              </a:ext>
            </a:extLst>
          </p:cNvPr>
          <p:cNvSpPr/>
          <p:nvPr/>
        </p:nvSpPr>
        <p:spPr>
          <a:xfrm>
            <a:off x="2915999" y="2637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活動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実績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CVC</a:t>
            </a:r>
            <a:r>
              <a:rPr lang="ja-JP" altLang="en-US" dirty="0"/>
              <a:t>の概要と実績についてお教えください。（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4E5841-BA84-E906-1D1A-C6074A12B83E}"/>
              </a:ext>
            </a:extLst>
          </p:cNvPr>
          <p:cNvSpPr/>
          <p:nvPr/>
        </p:nvSpPr>
        <p:spPr>
          <a:xfrm>
            <a:off x="3059998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BE0ED-4491-D7E8-1B76-33EBBAB03667}"/>
              </a:ext>
            </a:extLst>
          </p:cNvPr>
          <p:cNvSpPr/>
          <p:nvPr/>
        </p:nvSpPr>
        <p:spPr>
          <a:xfrm>
            <a:off x="1187998" y="1917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①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CVC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活動開始年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683B8BF-C7A9-05B6-CA45-05507DAF91DC}"/>
              </a:ext>
            </a:extLst>
          </p:cNvPr>
          <p:cNvSpPr/>
          <p:nvPr/>
        </p:nvSpPr>
        <p:spPr>
          <a:xfrm>
            <a:off x="3059998" y="1917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0C3D45-8D0A-C180-F8A8-E87F2C2FFCC8}"/>
              </a:ext>
            </a:extLst>
          </p:cNvPr>
          <p:cNvSpPr/>
          <p:nvPr/>
        </p:nvSpPr>
        <p:spPr>
          <a:xfrm>
            <a:off x="1187998" y="2205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②累計ファンドサイズ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264FD9-EA07-857C-0420-E5495E2E7911}"/>
              </a:ext>
            </a:extLst>
          </p:cNvPr>
          <p:cNvSpPr/>
          <p:nvPr/>
        </p:nvSpPr>
        <p:spPr>
          <a:xfrm>
            <a:off x="3059998" y="2205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42E7C8-2100-FFD2-BDF4-1106C97304BB}"/>
              </a:ext>
            </a:extLst>
          </p:cNvPr>
          <p:cNvSpPr/>
          <p:nvPr/>
        </p:nvSpPr>
        <p:spPr>
          <a:xfrm>
            <a:off x="324001" y="2493000"/>
            <a:ext cx="864000" cy="367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実績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95E9ADF-EE78-E899-49A1-482482069907}"/>
              </a:ext>
            </a:extLst>
          </p:cNvPr>
          <p:cNvSpPr/>
          <p:nvPr/>
        </p:nvSpPr>
        <p:spPr>
          <a:xfrm>
            <a:off x="3059998" y="2781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404C37D-7678-127E-638D-8591DF81B047}"/>
              </a:ext>
            </a:extLst>
          </p:cNvPr>
          <p:cNvSpPr/>
          <p:nvPr/>
        </p:nvSpPr>
        <p:spPr>
          <a:xfrm>
            <a:off x="1187999" y="2781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④投資金額（累計）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718AAF1-8903-C69D-D193-1C7C59A36E64}"/>
              </a:ext>
            </a:extLst>
          </p:cNvPr>
          <p:cNvSpPr/>
          <p:nvPr/>
        </p:nvSpPr>
        <p:spPr>
          <a:xfrm>
            <a:off x="3059998" y="3069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5131B30-E83B-F07C-7500-5DCC5D5BE54D}"/>
              </a:ext>
            </a:extLst>
          </p:cNvPr>
          <p:cNvSpPr/>
          <p:nvPr/>
        </p:nvSpPr>
        <p:spPr>
          <a:xfrm>
            <a:off x="1187999" y="3069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⑤投資先企業（例）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0308A31-A23E-788C-39B5-C84877B4335E}"/>
              </a:ext>
            </a:extLst>
          </p:cNvPr>
          <p:cNvSpPr/>
          <p:nvPr/>
        </p:nvSpPr>
        <p:spPr>
          <a:xfrm>
            <a:off x="3059998" y="3357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C328F4D-A48A-DDCE-D738-895E53BC22F3}"/>
              </a:ext>
            </a:extLst>
          </p:cNvPr>
          <p:cNvSpPr/>
          <p:nvPr/>
        </p:nvSpPr>
        <p:spPr>
          <a:xfrm>
            <a:off x="1187999" y="3357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⑥投資検討件数（累計）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57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概要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0B24672-7477-25FA-F9CF-D08B71359CE4}"/>
              </a:ext>
            </a:extLst>
          </p:cNvPr>
          <p:cNvSpPr/>
          <p:nvPr/>
        </p:nvSpPr>
        <p:spPr>
          <a:xfrm>
            <a:off x="1188000" y="2493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③投資件数（累計）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985C222-E912-7DC6-71FB-041CF3293DA7}"/>
              </a:ext>
            </a:extLst>
          </p:cNvPr>
          <p:cNvSpPr/>
          <p:nvPr/>
        </p:nvSpPr>
        <p:spPr>
          <a:xfrm>
            <a:off x="3060000" y="2493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13CAFEB-8DC6-6478-40B1-E86338E49A82}"/>
              </a:ext>
            </a:extLst>
          </p:cNvPr>
          <p:cNvSpPr/>
          <p:nvPr/>
        </p:nvSpPr>
        <p:spPr>
          <a:xfrm>
            <a:off x="3059997" y="3645000"/>
            <a:ext cx="5760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F8EB457-3880-2D5B-C035-F462A15CC147}"/>
              </a:ext>
            </a:extLst>
          </p:cNvPr>
          <p:cNvSpPr/>
          <p:nvPr/>
        </p:nvSpPr>
        <p:spPr>
          <a:xfrm>
            <a:off x="1187998" y="3645000"/>
            <a:ext cx="1872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⑦投資回収実績（例）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AF830DB-A2E3-914B-2FD4-63C45224AC73}"/>
              </a:ext>
            </a:extLst>
          </p:cNvPr>
          <p:cNvSpPr/>
          <p:nvPr/>
        </p:nvSpPr>
        <p:spPr>
          <a:xfrm>
            <a:off x="3059997" y="3933000"/>
            <a:ext cx="5760000" cy="22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8E00769-BBD0-3301-00EE-790CB15A6117}"/>
              </a:ext>
            </a:extLst>
          </p:cNvPr>
          <p:cNvSpPr/>
          <p:nvPr/>
        </p:nvSpPr>
        <p:spPr>
          <a:xfrm>
            <a:off x="1187998" y="3933000"/>
            <a:ext cx="1872000" cy="223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975" indent="-180975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⑧活動実績に関わる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80975" indent="-180975"/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アピールポイント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80975" indent="-180975"/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（自由記述）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E0AEB1-50E4-6539-2E49-74308A4AFE78}"/>
              </a:ext>
            </a:extLst>
          </p:cNvPr>
          <p:cNvSpPr/>
          <p:nvPr/>
        </p:nvSpPr>
        <p:spPr>
          <a:xfrm>
            <a:off x="2916000" y="1917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194335-1A7B-6219-5A02-69ED1901845C}"/>
              </a:ext>
            </a:extLst>
          </p:cNvPr>
          <p:cNvSpPr/>
          <p:nvPr/>
        </p:nvSpPr>
        <p:spPr>
          <a:xfrm>
            <a:off x="2916000" y="2205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629517-1772-BEC9-2369-1BB98772AB7F}"/>
              </a:ext>
            </a:extLst>
          </p:cNvPr>
          <p:cNvSpPr/>
          <p:nvPr/>
        </p:nvSpPr>
        <p:spPr>
          <a:xfrm>
            <a:off x="2921844" y="251584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B1D43B-3B4D-0D5B-F327-FCADD698200E}"/>
              </a:ext>
            </a:extLst>
          </p:cNvPr>
          <p:cNvSpPr/>
          <p:nvPr/>
        </p:nvSpPr>
        <p:spPr>
          <a:xfrm>
            <a:off x="2915996" y="279242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FF20BC4-3B9A-685E-8AF1-3C8FCAE5FA35}"/>
              </a:ext>
            </a:extLst>
          </p:cNvPr>
          <p:cNvSpPr/>
          <p:nvPr/>
        </p:nvSpPr>
        <p:spPr>
          <a:xfrm>
            <a:off x="2915996" y="3357000"/>
            <a:ext cx="144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3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戦略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計画（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1/3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CVC</a:t>
            </a:r>
            <a:r>
              <a:rPr lang="ja-JP" altLang="en-US" dirty="0"/>
              <a:t>の設立目的と事業計画をお教えください。（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4E5841-BA84-E906-1D1A-C6074A12B83E}"/>
              </a:ext>
            </a:extLst>
          </p:cNvPr>
          <p:cNvSpPr/>
          <p:nvPr/>
        </p:nvSpPr>
        <p:spPr>
          <a:xfrm>
            <a:off x="3059998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BE0ED-4491-D7E8-1B76-33EBBAB03667}"/>
              </a:ext>
            </a:extLst>
          </p:cNvPr>
          <p:cNvSpPr/>
          <p:nvPr/>
        </p:nvSpPr>
        <p:spPr>
          <a:xfrm>
            <a:off x="1188000" y="1917000"/>
            <a:ext cx="1872000" cy="20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①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CVC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設立目的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683B8BF-C7A9-05B6-CA45-05507DAF91DC}"/>
              </a:ext>
            </a:extLst>
          </p:cNvPr>
          <p:cNvSpPr/>
          <p:nvPr/>
        </p:nvSpPr>
        <p:spPr>
          <a:xfrm>
            <a:off x="3059998" y="1917000"/>
            <a:ext cx="5760000" cy="20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0C3D45-8D0A-C180-F8A8-E87F2C2FFCC8}"/>
              </a:ext>
            </a:extLst>
          </p:cNvPr>
          <p:cNvSpPr/>
          <p:nvPr/>
        </p:nvSpPr>
        <p:spPr>
          <a:xfrm>
            <a:off x="1188000" y="4005000"/>
            <a:ext cx="1872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②今後の事業計画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264FD9-EA07-857C-0420-E5495E2E7911}"/>
              </a:ext>
            </a:extLst>
          </p:cNvPr>
          <p:cNvSpPr/>
          <p:nvPr/>
        </p:nvSpPr>
        <p:spPr>
          <a:xfrm>
            <a:off x="3059998" y="4005000"/>
            <a:ext cx="5760000" cy="21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42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事業目的と計画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E0AEB1-50E4-6539-2E49-74308A4AFE78}"/>
              </a:ext>
            </a:extLst>
          </p:cNvPr>
          <p:cNvSpPr/>
          <p:nvPr/>
        </p:nvSpPr>
        <p:spPr>
          <a:xfrm>
            <a:off x="2916000" y="1917000"/>
            <a:ext cx="144000" cy="20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5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戦略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計画（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2/3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CVC</a:t>
            </a:r>
            <a:r>
              <a:rPr lang="ja-JP" altLang="en-US" dirty="0"/>
              <a:t>の投資対象についてお教えください。（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4E5841-BA84-E906-1D1A-C6074A12B83E}"/>
              </a:ext>
            </a:extLst>
          </p:cNvPr>
          <p:cNvSpPr/>
          <p:nvPr/>
        </p:nvSpPr>
        <p:spPr>
          <a:xfrm>
            <a:off x="3059998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（選択肢から選択、または自由記述）</a:t>
            </a:r>
            <a:endParaRPr kumimoji="1" lang="ja-JP" altLang="en-US" sz="14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BE0ED-4491-D7E8-1B76-33EBBAB03667}"/>
              </a:ext>
            </a:extLst>
          </p:cNvPr>
          <p:cNvSpPr/>
          <p:nvPr/>
        </p:nvSpPr>
        <p:spPr>
          <a:xfrm>
            <a:off x="1188000" y="1917000"/>
            <a:ext cx="1872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③投資領域・テーマ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0C3D45-8D0A-C180-F8A8-E87F2C2FFCC8}"/>
              </a:ext>
            </a:extLst>
          </p:cNvPr>
          <p:cNvSpPr/>
          <p:nvPr/>
        </p:nvSpPr>
        <p:spPr>
          <a:xfrm>
            <a:off x="1188000" y="3357000"/>
            <a:ext cx="1872000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④投資目的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42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投資対象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E0AEB1-50E4-6539-2E49-74308A4AFE78}"/>
              </a:ext>
            </a:extLst>
          </p:cNvPr>
          <p:cNvSpPr/>
          <p:nvPr/>
        </p:nvSpPr>
        <p:spPr>
          <a:xfrm>
            <a:off x="2916000" y="1917000"/>
            <a:ext cx="144000" cy="1440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5AB07C7-60E6-24DD-2357-632EBC84F84C}"/>
              </a:ext>
            </a:extLst>
          </p:cNvPr>
          <p:cNvGrpSpPr/>
          <p:nvPr/>
        </p:nvGrpSpPr>
        <p:grpSpPr>
          <a:xfrm>
            <a:off x="3059998" y="1917000"/>
            <a:ext cx="5760002" cy="1440000"/>
            <a:chOff x="3059998" y="1917000"/>
            <a:chExt cx="5760002" cy="1440000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B2A74F7-AE73-D7A4-CA71-B0CC5F23B378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683B8BF-C7A9-05B6-CA45-05507DAF91DC}"/>
                </a:ext>
              </a:extLst>
            </p:cNvPr>
            <p:cNvSpPr/>
            <p:nvPr/>
          </p:nvSpPr>
          <p:spPr>
            <a:xfrm>
              <a:off x="3059998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・セキュリティ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：素材・化学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：流通・小売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：電子デバイス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E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：フードテック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飲料・食品）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t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F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：バイオ・ヘルスケア</a:t>
              </a:r>
              <a:r>
                <a:rPr lang="ja-JP" altLang="en-US" sz="110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</a:rPr>
                <a:t>（医療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・健康・福祉・介護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t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G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：環境・エネルギー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t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H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：ロボット・宇宙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7D16C482-818C-589C-EC84-7397EF578CDD}"/>
                </a:ext>
              </a:extLst>
            </p:cNvPr>
            <p:cNvSpPr/>
            <p:nvPr/>
          </p:nvSpPr>
          <p:spPr>
            <a:xfrm>
              <a:off x="5940000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I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100" b="0" i="0" u="none" strike="noStrike" kern="1200" dirty="0" err="1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MaaS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・モビリティ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輸送・自動車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J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：フィンテック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金融・保険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K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：マーケティング・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PR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L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：不動産・建設・設備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M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：人材・教育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N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：観光・地域活性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O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具体的に記述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P</a:t>
              </a:r>
              <a:r>
                <a:rPr lang="ja-JP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：分野は決まっていない</a:t>
              </a: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71AAB94-5DD0-40D1-6550-539EE7B731A8}"/>
              </a:ext>
            </a:extLst>
          </p:cNvPr>
          <p:cNvSpPr/>
          <p:nvPr/>
        </p:nvSpPr>
        <p:spPr>
          <a:xfrm>
            <a:off x="2916000" y="3357000"/>
            <a:ext cx="144000" cy="50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2051EB4-80E8-8E2A-8202-CA4273413C45}"/>
              </a:ext>
            </a:extLst>
          </p:cNvPr>
          <p:cNvGrpSpPr/>
          <p:nvPr/>
        </p:nvGrpSpPr>
        <p:grpSpPr>
          <a:xfrm>
            <a:off x="3060000" y="3357000"/>
            <a:ext cx="5760002" cy="504000"/>
            <a:chOff x="3059998" y="1917000"/>
            <a:chExt cx="5760002" cy="1440000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82EDBAF-79CD-B5B4-773D-79D995115EA2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554DB4C3-77D3-49D0-1B94-2F71B0889D7E}"/>
                </a:ext>
              </a:extLst>
            </p:cNvPr>
            <p:cNvSpPr/>
            <p:nvPr/>
          </p:nvSpPr>
          <p:spPr>
            <a:xfrm>
              <a:off x="3059998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：キャピタルゲインによる投資リターン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：自社事業・技術とのシナジー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4920D946-EEED-8D34-65F0-9C7AC2C9EF64}"/>
                </a:ext>
              </a:extLst>
            </p:cNvPr>
            <p:cNvSpPr/>
            <p:nvPr/>
          </p:nvSpPr>
          <p:spPr>
            <a:xfrm>
              <a:off x="5940000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：新規事業開発のための各種アセットの獲得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：その他（具体的に記述）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C9FBCCA-7439-CCCC-48A2-36F86DD6261A}"/>
              </a:ext>
            </a:extLst>
          </p:cNvPr>
          <p:cNvSpPr/>
          <p:nvPr/>
        </p:nvSpPr>
        <p:spPr>
          <a:xfrm>
            <a:off x="1188000" y="3861000"/>
            <a:ext cx="1872000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⑤事業ステージ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（投資ラウンド）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97B427E-AA09-C8BE-3542-C41AB9D9D1B8}"/>
              </a:ext>
            </a:extLst>
          </p:cNvPr>
          <p:cNvSpPr/>
          <p:nvPr/>
        </p:nvSpPr>
        <p:spPr>
          <a:xfrm>
            <a:off x="2916000" y="3861000"/>
            <a:ext cx="144000" cy="50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0655822-F433-93F2-9939-45D06D0FFB4A}"/>
              </a:ext>
            </a:extLst>
          </p:cNvPr>
          <p:cNvGrpSpPr/>
          <p:nvPr/>
        </p:nvGrpSpPr>
        <p:grpSpPr>
          <a:xfrm>
            <a:off x="3060000" y="3861000"/>
            <a:ext cx="5760002" cy="504000"/>
            <a:chOff x="3059998" y="1917000"/>
            <a:chExt cx="5760002" cy="1440000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421D3462-5BCE-C842-D847-92598FB0716D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8D5C76C-3AC3-060F-A303-E90F130E0E9A}"/>
                </a:ext>
              </a:extLst>
            </p:cNvPr>
            <p:cNvSpPr/>
            <p:nvPr/>
          </p:nvSpPr>
          <p:spPr>
            <a:xfrm>
              <a:off x="3059998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：シード 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エンジェルラウンド、シード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：アーリー（プレシリーズ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、シリーズ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9AFFD69B-D391-DF09-94DD-45675F231254}"/>
                </a:ext>
              </a:extLst>
            </p:cNvPr>
            <p:cNvSpPr/>
            <p:nvPr/>
          </p:nvSpPr>
          <p:spPr>
            <a:xfrm>
              <a:off x="5940000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：ミドル（プレシリーズ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・シリーズ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：レイター（シリーズ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以降）</a:t>
              </a: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A1A9A59-429C-C02C-C5B9-C671984DD447}"/>
              </a:ext>
            </a:extLst>
          </p:cNvPr>
          <p:cNvSpPr/>
          <p:nvPr/>
        </p:nvSpPr>
        <p:spPr>
          <a:xfrm>
            <a:off x="1188000" y="4365000"/>
            <a:ext cx="1872000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⑥今年度の投資件数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（計画）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2D4EB28-EFF1-771B-1B84-1CEDAF3C69A8}"/>
              </a:ext>
            </a:extLst>
          </p:cNvPr>
          <p:cNvSpPr/>
          <p:nvPr/>
        </p:nvSpPr>
        <p:spPr>
          <a:xfrm>
            <a:off x="2916000" y="4365000"/>
            <a:ext cx="144000" cy="50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B5A8474-5F80-4075-1523-EAD03B5067F4}"/>
              </a:ext>
            </a:extLst>
          </p:cNvPr>
          <p:cNvGrpSpPr/>
          <p:nvPr/>
        </p:nvGrpSpPr>
        <p:grpSpPr>
          <a:xfrm>
            <a:off x="3060000" y="4365000"/>
            <a:ext cx="5760002" cy="504000"/>
            <a:chOff x="3059998" y="1917000"/>
            <a:chExt cx="5760002" cy="1440000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49DC8D1D-8E7B-2EB4-478B-8F2015D6B1F3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75149DA5-F07C-3BB6-E904-B25A73D2D18A}"/>
                </a:ext>
              </a:extLst>
            </p:cNvPr>
            <p:cNvSpPr/>
            <p:nvPr/>
          </p:nvSpPr>
          <p:spPr>
            <a:xfrm>
              <a:off x="3059998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件未満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件以上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件未満</a:t>
              </a: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3041D99E-D783-E8A5-9112-F47DC4055A2A}"/>
                </a:ext>
              </a:extLst>
            </p:cNvPr>
            <p:cNvSpPr/>
            <p:nvPr/>
          </p:nvSpPr>
          <p:spPr>
            <a:xfrm>
              <a:off x="5940000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件以上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件未満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件以上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100" b="0" i="0" u="none" strike="noStrike" kern="1200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D22FF3D-4064-BB9E-6D7B-A81AA7174FB0}"/>
              </a:ext>
            </a:extLst>
          </p:cNvPr>
          <p:cNvSpPr/>
          <p:nvPr/>
        </p:nvSpPr>
        <p:spPr>
          <a:xfrm>
            <a:off x="1188000" y="4869000"/>
            <a:ext cx="1872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⑦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1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社当り投資金額上限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1C011BB-9D1E-A018-6D89-D173A922C3E8}"/>
              </a:ext>
            </a:extLst>
          </p:cNvPr>
          <p:cNvSpPr/>
          <p:nvPr/>
        </p:nvSpPr>
        <p:spPr>
          <a:xfrm>
            <a:off x="3059997" y="4869000"/>
            <a:ext cx="5760000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CC460CD-2984-4F60-C91E-9398A0908B35}"/>
              </a:ext>
            </a:extLst>
          </p:cNvPr>
          <p:cNvSpPr/>
          <p:nvPr/>
        </p:nvSpPr>
        <p:spPr>
          <a:xfrm>
            <a:off x="1188000" y="5229000"/>
            <a:ext cx="1872000" cy="93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⑧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投資対象に関わる補足事項・アピールポイント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B0FBAE0-1F8E-AD2C-D5CA-F19EF490E5D5}"/>
              </a:ext>
            </a:extLst>
          </p:cNvPr>
          <p:cNvSpPr/>
          <p:nvPr/>
        </p:nvSpPr>
        <p:spPr>
          <a:xfrm>
            <a:off x="3059997" y="5229000"/>
            <a:ext cx="5760000" cy="93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3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戦略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計画（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3/3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CVC</a:t>
            </a:r>
            <a:r>
              <a:rPr lang="ja-JP" altLang="en-US" dirty="0"/>
              <a:t>の投資判断の考え方についてお教えください。（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4E5841-BA84-E906-1D1A-C6074A12B83E}"/>
              </a:ext>
            </a:extLst>
          </p:cNvPr>
          <p:cNvSpPr/>
          <p:nvPr/>
        </p:nvSpPr>
        <p:spPr>
          <a:xfrm>
            <a:off x="3059998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（選択肢から選択、または自由記述）</a:t>
            </a:r>
            <a:endParaRPr kumimoji="1" lang="ja-JP" altLang="en-US" sz="14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BE0ED-4491-D7E8-1B76-33EBBAB03667}"/>
              </a:ext>
            </a:extLst>
          </p:cNvPr>
          <p:cNvSpPr/>
          <p:nvPr/>
        </p:nvSpPr>
        <p:spPr>
          <a:xfrm>
            <a:off x="1188000" y="1917000"/>
            <a:ext cx="1872000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⑨投資決定基準として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77800" indent="-177800"/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重視する点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0C3D45-8D0A-C180-F8A8-E87F2C2FFCC8}"/>
              </a:ext>
            </a:extLst>
          </p:cNvPr>
          <p:cNvSpPr/>
          <p:nvPr/>
        </p:nvSpPr>
        <p:spPr>
          <a:xfrm>
            <a:off x="1188000" y="2709000"/>
            <a:ext cx="1872000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⑩投資にあたっての条件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42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投資判断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E0AEB1-50E4-6539-2E49-74308A4AFE78}"/>
              </a:ext>
            </a:extLst>
          </p:cNvPr>
          <p:cNvSpPr/>
          <p:nvPr/>
        </p:nvSpPr>
        <p:spPr>
          <a:xfrm>
            <a:off x="2916000" y="1917000"/>
            <a:ext cx="144000" cy="792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5AB07C7-60E6-24DD-2357-632EBC84F84C}"/>
              </a:ext>
            </a:extLst>
          </p:cNvPr>
          <p:cNvGrpSpPr/>
          <p:nvPr/>
        </p:nvGrpSpPr>
        <p:grpSpPr>
          <a:xfrm>
            <a:off x="3059998" y="1917000"/>
            <a:ext cx="5760002" cy="792000"/>
            <a:chOff x="3059998" y="1917000"/>
            <a:chExt cx="5760002" cy="1440000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B2A74F7-AE73-D7A4-CA71-B0CC5F23B378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683B8BF-C7A9-05B6-CA45-05507DAF91DC}"/>
                </a:ext>
              </a:extLst>
            </p:cNvPr>
            <p:cNvSpPr/>
            <p:nvPr/>
          </p:nvSpPr>
          <p:spPr>
            <a:xfrm>
              <a:off x="3059998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：技術の独自性　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：自社事業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技術とのシナジー　　　　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：自社事業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技術との競合性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：現在の事業の大きさ</a:t>
              </a:r>
            </a:p>
            <a:p>
              <a:pPr marL="0" algn="l" rtl="0" eaLnBrk="1" fontAlgn="t" latinLnBrk="0" hangingPunct="1">
                <a:spcBef>
                  <a:spcPts val="0"/>
                </a:spcBef>
                <a:spcAft>
                  <a:spcPts val="0"/>
                </a:spcAft>
              </a:pP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7D16C482-818C-589C-EC84-7397EF578CDD}"/>
                </a:ext>
              </a:extLst>
            </p:cNvPr>
            <p:cNvSpPr/>
            <p:nvPr/>
          </p:nvSpPr>
          <p:spPr>
            <a:xfrm>
              <a:off x="5940000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E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：市場の成長性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F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：経営チームの質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G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：純粋な投資効果の高さ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H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：その他（具体的に記述）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endParaRPr lang="ja-JP" altLang="ja-JP" sz="1100" b="0" i="0" u="none" strike="noStrike" dirty="0"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71AAB94-5DD0-40D1-6550-539EE7B731A8}"/>
              </a:ext>
            </a:extLst>
          </p:cNvPr>
          <p:cNvSpPr/>
          <p:nvPr/>
        </p:nvSpPr>
        <p:spPr>
          <a:xfrm>
            <a:off x="2916000" y="2709000"/>
            <a:ext cx="144000" cy="50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2051EB4-80E8-8E2A-8202-CA4273413C45}"/>
              </a:ext>
            </a:extLst>
          </p:cNvPr>
          <p:cNvGrpSpPr/>
          <p:nvPr/>
        </p:nvGrpSpPr>
        <p:grpSpPr>
          <a:xfrm>
            <a:off x="3060000" y="2709000"/>
            <a:ext cx="5760002" cy="504000"/>
            <a:chOff x="3059998" y="1917000"/>
            <a:chExt cx="5760002" cy="1440000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82EDBAF-79CD-B5B4-773D-79D995115EA2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554DB4C3-77D3-49D0-1B94-2F71B0889D7E}"/>
                </a:ext>
              </a:extLst>
            </p:cNvPr>
            <p:cNvSpPr/>
            <p:nvPr/>
          </p:nvSpPr>
          <p:spPr>
            <a:xfrm>
              <a:off x="3059998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：リード投資家は避けたい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：出資比率の目標がある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4920D946-EEED-8D34-65F0-9C7AC2C9EF64}"/>
                </a:ext>
              </a:extLst>
            </p:cNvPr>
            <p:cNvSpPr/>
            <p:nvPr/>
          </p:nvSpPr>
          <p:spPr>
            <a:xfrm>
              <a:off x="5940000" y="1917000"/>
              <a:ext cx="288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：取締役の派遣を行う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：その他（具体的に記述）</a:t>
              </a:r>
            </a:p>
          </p:txBody>
        </p: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D22FF3D-4064-BB9E-6D7B-A81AA7174FB0}"/>
              </a:ext>
            </a:extLst>
          </p:cNvPr>
          <p:cNvSpPr/>
          <p:nvPr/>
        </p:nvSpPr>
        <p:spPr>
          <a:xfrm>
            <a:off x="1188000" y="3717000"/>
            <a:ext cx="1872000" cy="93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⑫投資後に投資先に対して行う支援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1C011BB-9D1E-A018-6D89-D173A922C3E8}"/>
              </a:ext>
            </a:extLst>
          </p:cNvPr>
          <p:cNvSpPr/>
          <p:nvPr/>
        </p:nvSpPr>
        <p:spPr>
          <a:xfrm>
            <a:off x="3059997" y="3717000"/>
            <a:ext cx="5760000" cy="93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19AC03-A2AB-A07B-2250-0F134B016FB0}"/>
              </a:ext>
            </a:extLst>
          </p:cNvPr>
          <p:cNvSpPr/>
          <p:nvPr/>
        </p:nvSpPr>
        <p:spPr>
          <a:xfrm>
            <a:off x="1188000" y="3213000"/>
            <a:ext cx="1872000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⑪投資先の地理的優先度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（特定地域の企業 等）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0C2FBC5-234F-4960-9E43-D284B3CD37AE}"/>
              </a:ext>
            </a:extLst>
          </p:cNvPr>
          <p:cNvSpPr/>
          <p:nvPr/>
        </p:nvSpPr>
        <p:spPr>
          <a:xfrm>
            <a:off x="3059997" y="3213000"/>
            <a:ext cx="5760000" cy="50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A: 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地理的な優先度がある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B: 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ない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B021295-208F-9426-F64F-385942E2C95B}"/>
              </a:ext>
            </a:extLst>
          </p:cNvPr>
          <p:cNvSpPr/>
          <p:nvPr/>
        </p:nvSpPr>
        <p:spPr>
          <a:xfrm>
            <a:off x="1188000" y="4653000"/>
            <a:ext cx="1872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⑬その他、投資判断などに関わるアピールポイント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65DFE8A-4991-A4EE-4255-D0F0CC67E88C}"/>
              </a:ext>
            </a:extLst>
          </p:cNvPr>
          <p:cNvSpPr/>
          <p:nvPr/>
        </p:nvSpPr>
        <p:spPr>
          <a:xfrm>
            <a:off x="3059997" y="4653000"/>
            <a:ext cx="5760000" cy="151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252F2B8-7AA7-DE38-C172-519FA0DCB79E}"/>
              </a:ext>
            </a:extLst>
          </p:cNvPr>
          <p:cNvSpPr/>
          <p:nvPr/>
        </p:nvSpPr>
        <p:spPr>
          <a:xfrm>
            <a:off x="2916000" y="3213000"/>
            <a:ext cx="144000" cy="50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2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組織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体制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CVC</a:t>
            </a:r>
            <a:r>
              <a:rPr lang="ja-JP" altLang="en-US" dirty="0"/>
              <a:t>の運営体制等についてお教えください。（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BE0ED-4491-D7E8-1B76-33EBBAB03667}"/>
              </a:ext>
            </a:extLst>
          </p:cNvPr>
          <p:cNvSpPr/>
          <p:nvPr/>
        </p:nvSpPr>
        <p:spPr>
          <a:xfrm>
            <a:off x="1188000" y="1917000"/>
            <a:ext cx="1872000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①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CVC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組織の位置づけ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683B8BF-C7A9-05B6-CA45-05507DAF91DC}"/>
              </a:ext>
            </a:extLst>
          </p:cNvPr>
          <p:cNvSpPr/>
          <p:nvPr/>
        </p:nvSpPr>
        <p:spPr>
          <a:xfrm>
            <a:off x="3060001" y="1917000"/>
            <a:ext cx="5760000" cy="6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A. CEO/CFO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直轄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B. 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事業部門直轄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C. 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その他（具体的に記述）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組織体制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B53AEBC-1949-7DC1-C716-74040C4922B8}"/>
              </a:ext>
            </a:extLst>
          </p:cNvPr>
          <p:cNvSpPr/>
          <p:nvPr/>
        </p:nvSpPr>
        <p:spPr>
          <a:xfrm>
            <a:off x="2916000" y="1917000"/>
            <a:ext cx="144000" cy="64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1607A48-16C1-E175-ACF5-20CF4E2514F0}"/>
              </a:ext>
            </a:extLst>
          </p:cNvPr>
          <p:cNvSpPr/>
          <p:nvPr/>
        </p:nvSpPr>
        <p:spPr>
          <a:xfrm>
            <a:off x="1188000" y="2565000"/>
            <a:ext cx="1872000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②連携パートナーの有無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en-US" altLang="ja-JP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※</a:t>
            </a:r>
            <a:r>
              <a:rPr kumimoji="1" lang="ja-JP" altLang="en-US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投資会社、</a:t>
            </a:r>
            <a:r>
              <a:rPr kumimoji="1" lang="en-US" altLang="ja-JP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VC</a:t>
            </a:r>
            <a:r>
              <a:rPr kumimoji="1" lang="ja-JP" altLang="en-US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319B4C-C257-B851-69D9-B303941BD2A7}"/>
              </a:ext>
            </a:extLst>
          </p:cNvPr>
          <p:cNvSpPr/>
          <p:nvPr/>
        </p:nvSpPr>
        <p:spPr>
          <a:xfrm>
            <a:off x="3060001" y="2565000"/>
            <a:ext cx="5760000" cy="6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A. 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なし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B. 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あり（連携パートナー名：　　　　　　　　　）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390C4A-CD82-648D-9F07-AEEAF6967B41}"/>
              </a:ext>
            </a:extLst>
          </p:cNvPr>
          <p:cNvSpPr/>
          <p:nvPr/>
        </p:nvSpPr>
        <p:spPr>
          <a:xfrm>
            <a:off x="2916000" y="2565000"/>
            <a:ext cx="144000" cy="64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E59CF6-A4A4-6BBF-A27B-E5D847EBC6F8}"/>
              </a:ext>
            </a:extLst>
          </p:cNvPr>
          <p:cNvSpPr/>
          <p:nvPr/>
        </p:nvSpPr>
        <p:spPr>
          <a:xfrm>
            <a:off x="1188000" y="3213000"/>
            <a:ext cx="1872000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③運営人員数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37313D5-F033-4B5B-DE52-54D69B1C84BA}"/>
              </a:ext>
            </a:extLst>
          </p:cNvPr>
          <p:cNvSpPr/>
          <p:nvPr/>
        </p:nvSpPr>
        <p:spPr>
          <a:xfrm>
            <a:off x="3060001" y="3213000"/>
            <a:ext cx="5760000" cy="6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CCC1325-250C-1DCA-694A-80958575D35E}"/>
              </a:ext>
            </a:extLst>
          </p:cNvPr>
          <p:cNvSpPr/>
          <p:nvPr/>
        </p:nvSpPr>
        <p:spPr>
          <a:xfrm>
            <a:off x="2916000" y="3213000"/>
            <a:ext cx="144000" cy="64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7674E2C-7E35-FC08-DE62-CD894A593AF8}"/>
              </a:ext>
            </a:extLst>
          </p:cNvPr>
          <p:cNvSpPr/>
          <p:nvPr/>
        </p:nvSpPr>
        <p:spPr>
          <a:xfrm>
            <a:off x="1188000" y="4797000"/>
            <a:ext cx="1872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⑤その他組織・運営体制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77800" indent="-177800"/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に関わる強みやアピール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77800" indent="-177800"/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ポイント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650D325-91C1-F31E-E968-18DA4A62E387}"/>
              </a:ext>
            </a:extLst>
          </p:cNvPr>
          <p:cNvSpPr/>
          <p:nvPr/>
        </p:nvSpPr>
        <p:spPr>
          <a:xfrm>
            <a:off x="3060001" y="4797000"/>
            <a:ext cx="5760000" cy="136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661E4EF7-29F4-6FA6-0E96-D6AC9E356A8E}"/>
              </a:ext>
            </a:extLst>
          </p:cNvPr>
          <p:cNvSpPr/>
          <p:nvPr/>
        </p:nvSpPr>
        <p:spPr>
          <a:xfrm>
            <a:off x="324000" y="4797000"/>
            <a:ext cx="864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運営体制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4CC5078-746E-F500-E0DB-6C0D1F1CF1F9}"/>
              </a:ext>
            </a:extLst>
          </p:cNvPr>
          <p:cNvSpPr/>
          <p:nvPr/>
        </p:nvSpPr>
        <p:spPr>
          <a:xfrm>
            <a:off x="3059998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（選択肢から選択、または自由記述）</a:t>
            </a:r>
            <a:endParaRPr kumimoji="1" lang="ja-JP" altLang="en-US" sz="14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608C9D-CC0D-E58C-54DF-991E85725E0D}"/>
              </a:ext>
            </a:extLst>
          </p:cNvPr>
          <p:cNvSpPr/>
          <p:nvPr/>
        </p:nvSpPr>
        <p:spPr>
          <a:xfrm>
            <a:off x="1187998" y="3861000"/>
            <a:ext cx="1872000" cy="93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④投資に対する経営層の理解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en-US" altLang="ja-JP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※CVC</a:t>
            </a:r>
            <a:r>
              <a:rPr kumimoji="1" lang="ja-JP" altLang="en-US" sz="9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活動に対する経営層の注力度合・スタンス、またそれを体現する体制等の仕組みについてご記載ください</a:t>
            </a:r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C023378-640F-5C08-3675-53FF3CDBBE06}"/>
              </a:ext>
            </a:extLst>
          </p:cNvPr>
          <p:cNvSpPr/>
          <p:nvPr/>
        </p:nvSpPr>
        <p:spPr>
          <a:xfrm>
            <a:off x="3059998" y="3861000"/>
            <a:ext cx="5760000" cy="93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1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課題把握（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1/2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CVC</a:t>
            </a:r>
            <a:r>
              <a:rPr lang="ja-JP" altLang="en-US" dirty="0"/>
              <a:t>の活動に関して感じておられる課題ついてお教えください。（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BE0ED-4491-D7E8-1B76-33EBBAB03667}"/>
              </a:ext>
            </a:extLst>
          </p:cNvPr>
          <p:cNvSpPr/>
          <p:nvPr/>
        </p:nvSpPr>
        <p:spPr>
          <a:xfrm>
            <a:off x="1188000" y="1917000"/>
            <a:ext cx="1872000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①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課題と感じている点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50C3D45-8D0A-C180-F8A8-E87F2C2FFCC8}"/>
              </a:ext>
            </a:extLst>
          </p:cNvPr>
          <p:cNvSpPr/>
          <p:nvPr/>
        </p:nvSpPr>
        <p:spPr>
          <a:xfrm>
            <a:off x="1188000" y="2421000"/>
            <a:ext cx="1872000" cy="37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②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現状の課題認識について詳しくお教えください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264FD9-EA07-857C-0420-E5495E2E7911}"/>
              </a:ext>
            </a:extLst>
          </p:cNvPr>
          <p:cNvSpPr/>
          <p:nvPr/>
        </p:nvSpPr>
        <p:spPr>
          <a:xfrm>
            <a:off x="3059998" y="2421000"/>
            <a:ext cx="5760000" cy="374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42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現状の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課題認識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E0AEB1-50E4-6539-2E49-74308A4AFE78}"/>
              </a:ext>
            </a:extLst>
          </p:cNvPr>
          <p:cNvSpPr/>
          <p:nvPr/>
        </p:nvSpPr>
        <p:spPr>
          <a:xfrm>
            <a:off x="2916000" y="1917000"/>
            <a:ext cx="144000" cy="50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851F5E8-348D-140B-9920-6B9AF00FB623}"/>
              </a:ext>
            </a:extLst>
          </p:cNvPr>
          <p:cNvSpPr/>
          <p:nvPr/>
        </p:nvSpPr>
        <p:spPr>
          <a:xfrm>
            <a:off x="3059998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（選択肢から選択、または自由記述）</a:t>
            </a:r>
            <a:endParaRPr kumimoji="1" lang="ja-JP" altLang="en-US" sz="14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AD3889A-4618-8668-E55D-35B2AF725EC5}"/>
              </a:ext>
            </a:extLst>
          </p:cNvPr>
          <p:cNvGrpSpPr/>
          <p:nvPr/>
        </p:nvGrpSpPr>
        <p:grpSpPr>
          <a:xfrm>
            <a:off x="3060000" y="1917000"/>
            <a:ext cx="5760000" cy="504000"/>
            <a:chOff x="3059998" y="1917000"/>
            <a:chExt cx="5760000" cy="1440000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BB26B3C-BBD7-C281-46E7-243CFA652807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982E4667-021B-2748-CBB9-BCB509BAB15D}"/>
                </a:ext>
              </a:extLst>
            </p:cNvPr>
            <p:cNvSpPr/>
            <p:nvPr/>
          </p:nvSpPr>
          <p:spPr>
            <a:xfrm>
              <a:off x="3059998" y="1917000"/>
              <a:ext cx="252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：有望な投資先候補の選定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：投資先候補企業とのコミュニケーション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BC792F6-C9D5-35DA-46AD-2A353C8F823F}"/>
                </a:ext>
              </a:extLst>
            </p:cNvPr>
            <p:cNvSpPr/>
            <p:nvPr/>
          </p:nvSpPr>
          <p:spPr>
            <a:xfrm>
              <a:off x="5579998" y="1917000"/>
              <a:ext cx="324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：経営層や他部署（事業部、研究所など）との連携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：投資に関する意思決定プロセス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13D6EE6-5BC1-888B-7046-73E9853CC931}"/>
              </a:ext>
            </a:extLst>
          </p:cNvPr>
          <p:cNvSpPr/>
          <p:nvPr/>
        </p:nvSpPr>
        <p:spPr>
          <a:xfrm>
            <a:off x="2916000" y="2422554"/>
            <a:ext cx="144000" cy="50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1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6B6E2E09-2B66-9715-32A0-8925A4651AF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04" imgH="405" progId="TCLayout.ActiveDocument.1">
                  <p:embed/>
                </p:oleObj>
              </mc:Choice>
              <mc:Fallback>
                <p:oleObj name="think-cell スライド" r:id="rId3" imgW="404" imgH="40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B6E2E09-2B66-9715-32A0-8925A4651A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C893C571-9FF0-0FE1-6834-8946A928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課題把握（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2/2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8A4678BA-BF56-573B-D717-F39E7D4E5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本事業への期待についてお教えください。（</a:t>
            </a:r>
            <a:r>
              <a:rPr lang="en-US" altLang="ja-JP" dirty="0">
                <a:solidFill>
                  <a:srgbClr val="FF0000"/>
                </a:solidFill>
              </a:rPr>
              <a:t>*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は必須項目です</a:t>
            </a:r>
            <a:r>
              <a:rPr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3772D7-8D81-3773-939E-BA11444FA37A}"/>
              </a:ext>
            </a:extLst>
          </p:cNvPr>
          <p:cNvSpPr/>
          <p:nvPr/>
        </p:nvSpPr>
        <p:spPr>
          <a:xfrm>
            <a:off x="324000" y="1557000"/>
            <a:ext cx="2736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項目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B56B70-FB18-7FBF-7AC2-EF9F8A817AB9}"/>
              </a:ext>
            </a:extLst>
          </p:cNvPr>
          <p:cNvSpPr/>
          <p:nvPr/>
        </p:nvSpPr>
        <p:spPr>
          <a:xfrm>
            <a:off x="324000" y="1917000"/>
            <a:ext cx="864000" cy="42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本事業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への期待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851F5E8-348D-140B-9920-6B9AF00FB623}"/>
              </a:ext>
            </a:extLst>
          </p:cNvPr>
          <p:cNvSpPr/>
          <p:nvPr/>
        </p:nvSpPr>
        <p:spPr>
          <a:xfrm>
            <a:off x="3059998" y="1557000"/>
            <a:ext cx="576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記入内容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（選択肢から選択、または自由記述）</a:t>
            </a:r>
            <a:endParaRPr kumimoji="1" lang="ja-JP" altLang="en-US" sz="14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F66C66E-9C51-35E3-4B5A-B46F7A1ABBB1}"/>
              </a:ext>
            </a:extLst>
          </p:cNvPr>
          <p:cNvSpPr/>
          <p:nvPr/>
        </p:nvSpPr>
        <p:spPr>
          <a:xfrm>
            <a:off x="1188000" y="1917000"/>
            <a:ext cx="1872000" cy="57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③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本事業への期待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　（応募理由）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B42E0F6-2F37-59A3-4827-79A4FB9ACD6D}"/>
              </a:ext>
            </a:extLst>
          </p:cNvPr>
          <p:cNvSpPr/>
          <p:nvPr/>
        </p:nvSpPr>
        <p:spPr>
          <a:xfrm>
            <a:off x="1188000" y="2493000"/>
            <a:ext cx="1872000" cy="367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/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④</a:t>
            </a:r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本事業への期待や、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77800" indent="-177800"/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事業参画に向けた</a:t>
            </a:r>
            <a:endParaRPr kumimoji="1" lang="en-US" altLang="ja-JP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177800" indent="-177800"/>
            <a:r>
              <a:rPr kumimoji="1" lang="en-US" altLang="ja-JP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	</a:t>
            </a:r>
            <a:r>
              <a:rPr kumimoji="1" lang="ja-JP" altLang="en-US" sz="12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アピールポイントなど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3256904-A25C-62CB-71AB-C2940B234754}"/>
              </a:ext>
            </a:extLst>
          </p:cNvPr>
          <p:cNvSpPr/>
          <p:nvPr/>
        </p:nvSpPr>
        <p:spPr>
          <a:xfrm>
            <a:off x="3059998" y="2493000"/>
            <a:ext cx="5760000" cy="367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24FEF1C-07AD-1659-822E-BE860B78FD9B}"/>
              </a:ext>
            </a:extLst>
          </p:cNvPr>
          <p:cNvSpPr/>
          <p:nvPr/>
        </p:nvSpPr>
        <p:spPr>
          <a:xfrm>
            <a:off x="2916000" y="1917000"/>
            <a:ext cx="144000" cy="57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*</a:t>
            </a:r>
            <a:endParaRPr kumimoji="1" lang="ja-JP" altLang="en-US" sz="1600" dirty="0" err="1">
              <a:solidFill>
                <a:srgbClr val="FF0000"/>
              </a:solidFill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D10C8E8-29D3-4F39-3200-E3D42A440DBB}"/>
              </a:ext>
            </a:extLst>
          </p:cNvPr>
          <p:cNvGrpSpPr/>
          <p:nvPr/>
        </p:nvGrpSpPr>
        <p:grpSpPr>
          <a:xfrm>
            <a:off x="3060000" y="1917000"/>
            <a:ext cx="5760000" cy="576000"/>
            <a:chOff x="3059998" y="1917000"/>
            <a:chExt cx="5760000" cy="1440000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13AB61E1-58F0-F143-53BE-1FE22D6FF5B9}"/>
                </a:ext>
              </a:extLst>
            </p:cNvPr>
            <p:cNvSpPr/>
            <p:nvPr/>
          </p:nvSpPr>
          <p:spPr>
            <a:xfrm>
              <a:off x="3059998" y="1917000"/>
              <a:ext cx="5760000" cy="144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kumimoji="1" lang="ja-JP" altLang="en-US" sz="1600" dirty="0" err="1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003FD48E-2875-B169-B9A4-7220667FC98C}"/>
                </a:ext>
              </a:extLst>
            </p:cNvPr>
            <p:cNvSpPr/>
            <p:nvPr/>
          </p:nvSpPr>
          <p:spPr>
            <a:xfrm>
              <a:off x="3059998" y="1917000"/>
              <a:ext cx="252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：投資先候補の獲得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：有望候補の抽出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PoC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に対する補助金</a:t>
              </a: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10920F7-884F-2FEA-8DDF-38CA730F1CF4}"/>
                </a:ext>
              </a:extLst>
            </p:cNvPr>
            <p:cNvSpPr/>
            <p:nvPr/>
          </p:nvSpPr>
          <p:spPr>
            <a:xfrm>
              <a:off x="5579998" y="1917000"/>
              <a:ext cx="3240000" cy="1440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：コンサルティング（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CVC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運営）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E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：コンサルティング（投資プロセス）</a:t>
              </a:r>
            </a:p>
            <a:p>
              <a:pPr marL="0" algn="l" rtl="0" eaLnBrk="1" fontAlgn="ctr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F</a:t>
              </a:r>
              <a:r>
                <a:rPr lang="ja-JP" altLang="en-US" sz="1100" b="0" i="0" u="none" strike="noStrike" kern="1200" dirty="0">
                  <a:solidFill>
                    <a:schemeClr val="tx2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：その他（自由記述）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7008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deccoGroup">
  <a:themeElements>
    <a:clrScheme name="Adecco group supplie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2BDBB"/>
      </a:accent1>
      <a:accent2>
        <a:srgbClr val="F5D66E"/>
      </a:accent2>
      <a:accent3>
        <a:srgbClr val="D78189"/>
      </a:accent3>
      <a:accent4>
        <a:srgbClr val="85BAE7"/>
      </a:accent4>
      <a:accent5>
        <a:srgbClr val="CEABCE"/>
      </a:accent5>
      <a:accent6>
        <a:srgbClr val="C4D36D"/>
      </a:accent6>
      <a:hlink>
        <a:srgbClr val="E3A86B"/>
      </a:hlink>
      <a:folHlink>
        <a:srgbClr val="DFDBD7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9525">
          <a:noFill/>
        </a:ln>
      </a:spPr>
      <a:bodyPr rtlCol="0" anchor="t"/>
      <a:lstStyle>
        <a:defPPr algn="l">
          <a:defRPr kumimoji="1" sz="1600" dirty="0" err="1" smtClean="0">
            <a:solidFill>
              <a:schemeClr val="tx2">
                <a:lumMod val="65000"/>
                <a:lumOff val="35000"/>
              </a:schemeClr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128cbb-cbeb-4976-b72f-8863fb15ecec">
      <Terms xmlns="http://schemas.microsoft.com/office/infopath/2007/PartnerControls"/>
    </lcf76f155ced4ddcb4097134ff3c332f>
    <TaxCatchAll xmlns="32029ace-0b9e-49de-941e-554abe619c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D19A2A111DB574F8317A05EF4C303D0" ma:contentTypeVersion="13" ma:contentTypeDescription="新しいドキュメントを作成します。" ma:contentTypeScope="" ma:versionID="94d742ac89b0a47670c344b1b9df1ff5">
  <xsd:schema xmlns:xsd="http://www.w3.org/2001/XMLSchema" xmlns:xs="http://www.w3.org/2001/XMLSchema" xmlns:p="http://schemas.microsoft.com/office/2006/metadata/properties" xmlns:ns2="99128cbb-cbeb-4976-b72f-8863fb15ecec" xmlns:ns3="32029ace-0b9e-49de-941e-554abe619c47" targetNamespace="http://schemas.microsoft.com/office/2006/metadata/properties" ma:root="true" ma:fieldsID="cd1c1a186925d4bf430d32b46213cb3b" ns2:_="" ns3:_="">
    <xsd:import namespace="99128cbb-cbeb-4976-b72f-8863fb15ecec"/>
    <xsd:import namespace="32029ace-0b9e-49de-941e-554abe619c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8cbb-cbeb-4976-b72f-8863fb15e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25a26606-5c73-4822-bc95-38ee462397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29ace-0b9e-49de-941e-554abe619c4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3c450f5-789d-49c6-80f4-53d97d27cd1c}" ma:internalName="TaxCatchAll" ma:showField="CatchAllData" ma:web="32029ace-0b9e-49de-941e-554abe619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25F864-AE30-4728-BFF2-2082412FAB41}">
  <ds:schemaRefs>
    <ds:schemaRef ds:uri="http://www.w3.org/XML/1998/namespace"/>
    <ds:schemaRef ds:uri="http://schemas.openxmlformats.org/package/2006/metadata/core-properties"/>
    <ds:schemaRef ds:uri="792f7ccf-ef0c-4b3c-a4dc-f33276270835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c3c3d43c-0bbc-41a4-92b2-a277930fdf87"/>
    <ds:schemaRef ds:uri="http://schemas.microsoft.com/office/2006/metadata/properties"/>
    <ds:schemaRef ds:uri="http://purl.org/dc/terms/"/>
    <ds:schemaRef ds:uri="99128cbb-cbeb-4976-b72f-8863fb15ecec"/>
    <ds:schemaRef ds:uri="32029ace-0b9e-49de-941e-554abe619c47"/>
  </ds:schemaRefs>
</ds:datastoreItem>
</file>

<file path=customXml/itemProps2.xml><?xml version="1.0" encoding="utf-8"?>
<ds:datastoreItem xmlns:ds="http://schemas.openxmlformats.org/officeDocument/2006/customXml" ds:itemID="{CE0F1BA6-D04D-4652-A57E-1EEE71A797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28BAF3-2DB2-4FBA-B7C2-590ACAE89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28cbb-cbeb-4976-b72f-8863fb15ecec"/>
    <ds:schemaRef ds:uri="32029ace-0b9e-49de-941e-554abe619c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1171</Words>
  <Application>Microsoft Office PowerPoint</Application>
  <PresentationFormat>画面に合わせる (4:3)</PresentationFormat>
  <Paragraphs>201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Meiryo UI</vt:lpstr>
      <vt:lpstr>Arial</vt:lpstr>
      <vt:lpstr>Neutraface Text Book</vt:lpstr>
      <vt:lpstr>AdeccoGroup</vt:lpstr>
      <vt:lpstr>think-cell スライド</vt:lpstr>
      <vt:lpstr>CVC 応募様式</vt:lpstr>
      <vt:lpstr>1. 基本情報</vt:lpstr>
      <vt:lpstr>2. 活動/実績</vt:lpstr>
      <vt:lpstr>3. 戦略/計画（1/3）</vt:lpstr>
      <vt:lpstr>3. 戦略/計画（2/3）</vt:lpstr>
      <vt:lpstr>3. 戦略/計画（3/3）</vt:lpstr>
      <vt:lpstr>4. 組織/体制</vt:lpstr>
      <vt:lpstr>4. 課題把握（1/2）</vt:lpstr>
      <vt:lpstr>4. 課題把握（2/2）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東京都産業労働局商工部創業支援課 創業支援総括担当　様</dc:title>
  <dc:creator/>
  <cp:lastModifiedBy/>
  <cp:revision>6</cp:revision>
  <dcterms:created xsi:type="dcterms:W3CDTF">2021-11-28T23:59:43Z</dcterms:created>
  <dcterms:modified xsi:type="dcterms:W3CDTF">2024-05-30T15:03:07Z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0x010100ED19A2A111DB574F8317A05EF4C303D0</vt:lpwstr>
  </property>
  <property fmtid="{D5CDD505-2E9C-101B-9397-08002B2CF9AE}" pid="3" name="MediaServiceImageTags">
    <vt:lpwstr/>
  </property>
</Properties>
</file>